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4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6" r:id="rId2"/>
    <p:sldMasterId id="2147483705" r:id="rId3"/>
    <p:sldMasterId id="2147483724" r:id="rId4"/>
    <p:sldMasterId id="2147483757" r:id="rId5"/>
  </p:sldMasterIdLst>
  <p:notesMasterIdLst>
    <p:notesMasterId r:id="rId13"/>
  </p:notesMasterIdLst>
  <p:sldIdLst>
    <p:sldId id="271" r:id="rId6"/>
    <p:sldId id="259" r:id="rId7"/>
    <p:sldId id="257" r:id="rId8"/>
    <p:sldId id="274" r:id="rId9"/>
    <p:sldId id="365" r:id="rId10"/>
    <p:sldId id="278" r:id="rId11"/>
    <p:sldId id="33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759" autoAdjust="0"/>
  </p:normalViewPr>
  <p:slideViewPr>
    <p:cSldViewPr snapToGrid="0">
      <p:cViewPr varScale="1">
        <p:scale>
          <a:sx n="90" d="100"/>
          <a:sy n="90" d="100"/>
        </p:scale>
        <p:origin x="60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CFDCD-1EB9-4FA8-B5ED-6EEF8583FCAB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84B7D-986F-418E-93AE-C6E23CE88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training full training is 2 days. Some of the topics covered are useful for AE in general and are good even if they are not taking the full training, this are marked as Stand alone. </a:t>
            </a:r>
            <a:endParaRPr kumimoji="0" lang="en-US" altLang="en-US" sz="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84B7D-986F-418E-93AE-C6E23CE881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55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1B3976-BA5C-4172-B420-FFE6D6004C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34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7479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35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772689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983805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7125602" y="6405933"/>
            <a:ext cx="2216460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317274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94870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717226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56747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7243994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4502126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467018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13545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984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816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770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61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41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918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0187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9899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035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12800506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indent="0" algn="ctr">
              <a:spcAft>
                <a:spcPts val="800"/>
              </a:spcAft>
              <a:buNone/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80373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781203" y="6400800"/>
            <a:ext cx="1825580" cy="243840"/>
          </a:xfrm>
        </p:spPr>
        <p:txBody>
          <a:bodyPr vert="horz" lIns="0" tIns="45720" rIns="0" bIns="45720" rtlCol="0" anchor="ctr"/>
          <a:lstStyle>
            <a:lvl1pPr marL="1219170" marR="0" indent="-121917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 lang="en-US" sz="1600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 algn="r" defTabSz="609550"/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7341166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4B356-6C48-45E0-AD1F-29853C33B328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F971-6119-40F0-BC67-1BCAFB34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92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8159209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467319" y="6330951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6733161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4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322528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69511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413160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57357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060431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916039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8265964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684406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676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773559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72642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417188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635841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800609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93304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28928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810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63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35925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72704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5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863353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78774941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20192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569081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934986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5986217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6401433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omer 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347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969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3363852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9476813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8926794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900844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550876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363851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098590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496424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996599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2182430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987436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037905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>
                <a:solidFill>
                  <a:schemeClr val="accent2"/>
                </a:solidFill>
              </a:rPr>
              <a:t>NI CUSTOMER CONFIDENTIAL</a:t>
            </a:r>
            <a:endParaRPr lang="en-US" sz="1333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77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854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139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19"/>
            <a:ext cx="12224985" cy="68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6453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89647"/>
            <a:ext cx="12192000" cy="5741309"/>
          </a:xfrm>
          <a:prstGeom prst="rect">
            <a:avLst/>
          </a:prstGeom>
          <a:solidFill>
            <a:srgbClr val="27A2DA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2301835" y="979225"/>
            <a:ext cx="7681469" cy="5633804"/>
            <a:chOff x="1100447" y="0"/>
            <a:chExt cx="7012960" cy="5143500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1100447" y="0"/>
              <a:ext cx="2345635" cy="5143500"/>
              <a:chOff x="2146852" y="-10945"/>
              <a:chExt cx="2345635" cy="5143500"/>
            </a:xfrm>
          </p:grpSpPr>
          <p:pic>
            <p:nvPicPr>
              <p:cNvPr id="2" name="Picture 1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2146852" y="-10945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9473" y="1197375"/>
                <a:ext cx="1842906" cy="3271158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1" name="Group 10"/>
            <p:cNvGrpSpPr/>
            <p:nvPr userDrawn="1"/>
          </p:nvGrpSpPr>
          <p:grpSpPr>
            <a:xfrm>
              <a:off x="3446082" y="0"/>
              <a:ext cx="2345635" cy="5143500"/>
              <a:chOff x="3710608" y="0"/>
              <a:chExt cx="2345635" cy="5143500"/>
            </a:xfrm>
          </p:grpSpPr>
          <p:pic>
            <p:nvPicPr>
              <p:cNvPr id="8" name="Picture 7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9582" y="1197375"/>
                <a:ext cx="1859563" cy="3300725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2" name="Group 11"/>
            <p:cNvGrpSpPr/>
            <p:nvPr userDrawn="1"/>
          </p:nvGrpSpPr>
          <p:grpSpPr>
            <a:xfrm>
              <a:off x="5767772" y="0"/>
              <a:ext cx="2345635" cy="5143500"/>
              <a:chOff x="3710608" y="0"/>
              <a:chExt cx="2345635" cy="5143500"/>
            </a:xfrm>
          </p:grpSpPr>
          <p:pic>
            <p:nvPicPr>
              <p:cNvPr id="13" name="Picture 12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 userDrawn="1"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4145" y="1197376"/>
                <a:ext cx="1864999" cy="3310375"/>
              </a:xfrm>
              <a:prstGeom prst="roundRect">
                <a:avLst>
                  <a:gd name="adj" fmla="val 167"/>
                </a:avLst>
              </a:prstGeom>
            </p:spPr>
          </p:pic>
        </p:grpSp>
      </p:grpSp>
      <p:sp>
        <p:nvSpPr>
          <p:cNvPr id="16" name="Rectangle 15"/>
          <p:cNvSpPr/>
          <p:nvPr/>
        </p:nvSpPr>
        <p:spPr>
          <a:xfrm>
            <a:off x="0" y="5450563"/>
            <a:ext cx="12192000" cy="1407437"/>
          </a:xfrm>
          <a:prstGeom prst="rect">
            <a:avLst/>
          </a:prstGeom>
          <a:solidFill>
            <a:srgbClr val="064EA4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3377" y="198399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Download and Login to the NIWeek Mobile App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431994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VIEW </a:t>
            </a:r>
            <a:b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WEEKLY SCHEDULE</a:t>
            </a:r>
            <a:endParaRPr lang="en-US" sz="1467" dirty="0"/>
          </a:p>
        </p:txBody>
      </p:sp>
      <p:sp>
        <p:nvSpPr>
          <p:cNvPr id="25" name="TextBox 24"/>
          <p:cNvSpPr txBox="1"/>
          <p:nvPr/>
        </p:nvSpPr>
        <p:spPr>
          <a:xfrm>
            <a:off x="505056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FIND </a:t>
            </a:r>
            <a:br>
              <a:rPr lang="en-US" sz="1600" dirty="0"/>
            </a:br>
            <a:r>
              <a:rPr lang="en-US" sz="1600" dirty="0"/>
              <a:t>YOUR SESSION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3437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BUILD </a:t>
            </a:r>
            <a:br>
              <a:rPr lang="en-US" sz="1600" dirty="0"/>
            </a:br>
            <a:r>
              <a:rPr lang="en-US" sz="1600" dirty="0"/>
              <a:t>YOUR SCHEDULE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53377" y="5916707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More Information </a:t>
            </a:r>
            <a:r>
              <a:rPr lang="en-US" sz="3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at ni.com/niweek</a:t>
            </a:r>
          </a:p>
        </p:txBody>
      </p:sp>
    </p:spTree>
    <p:extLst>
      <p:ext uri="{BB962C8B-B14F-4D97-AF65-F5344CB8AC3E}">
        <p14:creationId xmlns:p14="http://schemas.microsoft.com/office/powerpoint/2010/main" val="44835298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1794748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243784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2852710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49177622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404099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104719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1462061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9" hasCustomPrompt="1"/>
          </p:nvPr>
        </p:nvSpPr>
        <p:spPr>
          <a:xfrm>
            <a:off x="824336" y="3180200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551768" y="3823295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21" hasCustomPrompt="1"/>
          </p:nvPr>
        </p:nvSpPr>
        <p:spPr>
          <a:xfrm>
            <a:off x="3551768" y="4238162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62685789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495552"/>
            <a:ext cx="12203992" cy="43624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Tx/>
              <a:buNone/>
            </a:pPr>
            <a:endParaRPr lang="en-US" sz="2400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609601" y="2806059"/>
            <a:ext cx="10972799" cy="1879647"/>
          </a:xfrm>
        </p:spPr>
        <p:txBody>
          <a:bodyPr vert="horz" lIns="0" tIns="45717" rIns="0" bIns="45717" rtlCol="0" anchor="b">
            <a:noAutofit/>
          </a:bodyPr>
          <a:lstStyle>
            <a:lvl1pPr algn="ctr">
              <a:buFontTx/>
              <a:buNone/>
              <a:defRPr lang="en-US" sz="37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1" y="4685705"/>
            <a:ext cx="10972799" cy="771275"/>
          </a:xfrm>
        </p:spPr>
        <p:txBody>
          <a:bodyPr vert="horz" lIns="0" tIns="45717" rIns="0" bIns="45717" rtlCol="0">
            <a:noAutofit/>
          </a:bodyPr>
          <a:lstStyle>
            <a:lvl1pPr marL="0" indent="0" algn="ctr">
              <a:buFontTx/>
              <a:buNone/>
              <a:defRPr lang="en-US" sz="21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988115" y="344808"/>
            <a:ext cx="1829251" cy="1828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866701"/>
            <a:ext cx="3088216" cy="68503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67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  <a:p>
            <a:pPr lvl="0"/>
            <a:r>
              <a:rPr lang="en-US" dirty="0"/>
              <a:t>Title</a:t>
            </a:r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467">
                <a:solidFill>
                  <a:schemeClr val="bg1"/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693127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236409518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23181728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91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9687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5566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034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577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2141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34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255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159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64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681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07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22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Extern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5711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92728388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5625599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857682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88763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7778" y="1121384"/>
            <a:ext cx="10887473" cy="4949008"/>
          </a:xfrm>
        </p:spPr>
        <p:txBody>
          <a:bodyPr/>
          <a:lstStyle>
            <a:lvl1pPr>
              <a:defRPr b="0" i="0">
                <a:latin typeface="+mn-lt"/>
                <a:cs typeface="Univers LT Std 45 Light"/>
              </a:defRPr>
            </a:lvl1pPr>
            <a:lvl2pPr>
              <a:defRPr b="0" i="0">
                <a:latin typeface="+mn-lt"/>
                <a:cs typeface="Univers LT Std 45 Light"/>
              </a:defRPr>
            </a:lvl2pPr>
            <a:lvl3pPr>
              <a:defRPr b="0" i="0">
                <a:latin typeface="+mn-lt"/>
                <a:cs typeface="Univers LT Std 45 Light"/>
              </a:defRPr>
            </a:lvl3pPr>
            <a:lvl4pPr>
              <a:defRPr sz="1867" b="0" i="0">
                <a:latin typeface="+mn-lt"/>
                <a:cs typeface="Univers LT Std 45 Ligh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6647431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610351" y="2742683"/>
            <a:ext cx="3600451" cy="814711"/>
          </a:xfrm>
          <a:prstGeom prst="rect">
            <a:avLst/>
          </a:prstGeom>
        </p:spPr>
        <p:txBody>
          <a:bodyPr vert="horz" lIns="0" tIns="60956" rIns="0" bIns="60956" rtlCol="0" anchor="ctr">
            <a:noAutofit/>
          </a:bodyPr>
          <a:lstStyle>
            <a:lvl1pPr algn="l" defTabSz="457174" rtl="0" eaLnBrk="1" latinLnBrk="0" hangingPunct="1">
              <a:spcBef>
                <a:spcPct val="0"/>
              </a:spcBef>
              <a:buNone/>
              <a:defRPr sz="2800" b="0" i="0" kern="1200" spc="-50">
                <a:solidFill>
                  <a:schemeClr val="accent1"/>
                </a:solidFill>
                <a:latin typeface="+mn-lt"/>
                <a:ea typeface="+mj-ea"/>
                <a:cs typeface="Univers LT Std 45 Light"/>
              </a:defRPr>
            </a:lvl1pPr>
          </a:lstStyle>
          <a:p>
            <a:r>
              <a:rPr lang="en-US" sz="3733" dirty="0"/>
              <a:t>Before you go,</a:t>
            </a:r>
          </a:p>
          <a:p>
            <a:r>
              <a:rPr lang="en-US" sz="3733" dirty="0"/>
              <a:t>take the survey.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1" y="361951"/>
            <a:ext cx="3233291" cy="57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0725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5373" cy="68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1648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4761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Developing and Giving Your Presentation Tips</a:t>
            </a:r>
          </a:p>
        </p:txBody>
      </p:sp>
      <p:sp>
        <p:nvSpPr>
          <p:cNvPr id="7" name="Rectangle 6"/>
          <p:cNvSpPr/>
          <p:nvPr/>
        </p:nvSpPr>
        <p:spPr>
          <a:xfrm>
            <a:off x="486449" y="1200469"/>
            <a:ext cx="5511031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Tips for Developing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pPr lvl="0"/>
            <a:r>
              <a:rPr lang="en-US" sz="2133" dirty="0"/>
              <a:t>Follow the “six by six rule” </a:t>
            </a:r>
            <a:br>
              <a:rPr lang="en-US" sz="2133" dirty="0"/>
            </a:br>
            <a:r>
              <a:rPr lang="en-US" sz="2133" dirty="0"/>
              <a:t>(six lines/six words per line)  </a:t>
            </a:r>
          </a:p>
          <a:p>
            <a:pPr lvl="0"/>
            <a:r>
              <a:rPr lang="en-US" sz="2133" dirty="0"/>
              <a:t>Use bullet points</a:t>
            </a:r>
          </a:p>
          <a:p>
            <a:pPr lvl="0"/>
            <a:r>
              <a:rPr lang="en-US" sz="2133" dirty="0"/>
              <a:t>Capitalize the first letter after a bullet point</a:t>
            </a:r>
          </a:p>
          <a:p>
            <a:pPr lvl="0"/>
            <a:r>
              <a:rPr lang="en-US" sz="2133" dirty="0"/>
              <a:t>Do not use end punctuation</a:t>
            </a:r>
          </a:p>
          <a:p>
            <a:pPr lvl="0"/>
            <a:r>
              <a:rPr lang="en-US" sz="2133" dirty="0"/>
              <a:t>Use active voice </a:t>
            </a:r>
          </a:p>
          <a:p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116397" y="1200836"/>
            <a:ext cx="5468120" cy="390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Wingdings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Tips for Giving Your Presentation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r>
              <a:rPr lang="en-US" sz="2133" dirty="0"/>
              <a:t>Help your audience know you</a:t>
            </a:r>
          </a:p>
          <a:p>
            <a:r>
              <a:rPr lang="en-US" sz="2133" dirty="0"/>
              <a:t>Know your audience</a:t>
            </a:r>
          </a:p>
          <a:p>
            <a:r>
              <a:rPr lang="en-US" sz="2133" dirty="0"/>
              <a:t>Know the story</a:t>
            </a:r>
          </a:p>
          <a:p>
            <a:r>
              <a:rPr lang="en-US" sz="2133" dirty="0"/>
              <a:t>Know your story</a:t>
            </a:r>
          </a:p>
          <a:p>
            <a:r>
              <a:rPr lang="en-US" sz="2133" dirty="0"/>
              <a:t>Know your #1 goal</a:t>
            </a:r>
          </a:p>
          <a:p>
            <a:r>
              <a:rPr lang="en-US" sz="2133" dirty="0"/>
              <a:t>Know what you don’t know</a:t>
            </a:r>
          </a:p>
          <a:p>
            <a:r>
              <a:rPr lang="en-US" sz="2133" dirty="0"/>
              <a:t>Know when to tell or show</a:t>
            </a:r>
          </a:p>
          <a:p>
            <a:r>
              <a:rPr lang="en-US" sz="2133" dirty="0"/>
              <a:t>Simple is better</a:t>
            </a:r>
          </a:p>
          <a:p>
            <a:r>
              <a:rPr lang="en-US" sz="2133" dirty="0"/>
              <a:t>Know your timing</a:t>
            </a:r>
          </a:p>
          <a:p>
            <a:r>
              <a:rPr lang="en-US" sz="2133" dirty="0"/>
              <a:t>Suggest what the audience can do next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190293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3821-DB47-49D7-A186-A615F7487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8CE27-2114-4696-A6DD-6B45C53E4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7FAE6-FDD3-41DF-A4B8-ED1DC2B4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9FEBF-240A-491C-BB8B-C2CB806F5AB6}" type="datetimeFigureOut">
              <a:rPr lang="en-US" smtClean="0"/>
              <a:t>6/18/2018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34E56-AE5C-4A62-9218-E2EA52C86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E7244-BC12-4C5A-86A1-D04A96828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4B9AD-B9A0-4B51-BC30-2ED4B72552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1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692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772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797806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58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1362883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8771115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30523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390592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2460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189888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53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72.xml"/><Relationship Id="rId18" Type="http://schemas.openxmlformats.org/officeDocument/2006/relationships/slideLayout" Target="../slideLayouts/slideLayout77.xml"/><Relationship Id="rId26" Type="http://schemas.openxmlformats.org/officeDocument/2006/relationships/slideLayout" Target="../slideLayouts/slideLayout85.xml"/><Relationship Id="rId3" Type="http://schemas.openxmlformats.org/officeDocument/2006/relationships/slideLayout" Target="../slideLayouts/slideLayout62.xml"/><Relationship Id="rId21" Type="http://schemas.openxmlformats.org/officeDocument/2006/relationships/slideLayout" Target="../slideLayouts/slideLayout80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6.xml"/><Relationship Id="rId25" Type="http://schemas.openxmlformats.org/officeDocument/2006/relationships/slideLayout" Target="../slideLayouts/slideLayout84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61.xml"/><Relationship Id="rId16" Type="http://schemas.openxmlformats.org/officeDocument/2006/relationships/slideLayout" Target="../slideLayouts/slideLayout75.xml"/><Relationship Id="rId20" Type="http://schemas.openxmlformats.org/officeDocument/2006/relationships/slideLayout" Target="../slideLayouts/slideLayout79.xml"/><Relationship Id="rId29" Type="http://schemas.openxmlformats.org/officeDocument/2006/relationships/slideLayout" Target="../slideLayouts/slideLayout88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24" Type="http://schemas.openxmlformats.org/officeDocument/2006/relationships/slideLayout" Target="../slideLayouts/slideLayout83.xml"/><Relationship Id="rId32" Type="http://schemas.openxmlformats.org/officeDocument/2006/relationships/slideLayout" Target="../slideLayouts/slideLayout91.xml"/><Relationship Id="rId5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74.xml"/><Relationship Id="rId23" Type="http://schemas.openxmlformats.org/officeDocument/2006/relationships/slideLayout" Target="../slideLayouts/slideLayout82.xml"/><Relationship Id="rId28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69.xml"/><Relationship Id="rId19" Type="http://schemas.openxmlformats.org/officeDocument/2006/relationships/slideLayout" Target="../slideLayouts/slideLayout78.xml"/><Relationship Id="rId31" Type="http://schemas.openxmlformats.org/officeDocument/2006/relationships/slideLayout" Target="../slideLayouts/slideLayout90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81.xml"/><Relationship Id="rId27" Type="http://schemas.openxmlformats.org/officeDocument/2006/relationships/slideLayout" Target="../slideLayouts/slideLayout86.xml"/><Relationship Id="rId30" Type="http://schemas.openxmlformats.org/officeDocument/2006/relationships/slideLayout" Target="../slideLayouts/slideLayout8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slideLayout" Target="../slideLayouts/slideLayout104.xml"/><Relationship Id="rId1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17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3.xml"/><Relationship Id="rId16" Type="http://schemas.openxmlformats.org/officeDocument/2006/relationships/slideLayout" Target="../slideLayouts/slideLayout107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01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610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776" r:id="rId23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73005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6837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736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9409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520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Distributed Control and Automation Framework (DCAF)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Benjamin </a:t>
            </a:r>
            <a:r>
              <a:rPr lang="en-US" dirty="0" err="1"/>
              <a:t>Celis</a:t>
            </a:r>
            <a:r>
              <a:rPr lang="en-US" dirty="0"/>
              <a:t>, Mathew Pollock, Simon Perez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697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78E7D-33E0-4C93-82D2-6AFDAD894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F31524-9077-4CDB-9F88-5C329EC23D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0417553"/>
              </p:ext>
            </p:extLst>
          </p:nvPr>
        </p:nvGraphicFramePr>
        <p:xfrm>
          <a:off x="3472448" y="670560"/>
          <a:ext cx="5238637" cy="5334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6843">
                  <a:extLst>
                    <a:ext uri="{9D8B030D-6E8A-4147-A177-3AD203B41FA5}">
                      <a16:colId xmlns:a16="http://schemas.microsoft.com/office/drawing/2014/main" val="979286019"/>
                    </a:ext>
                  </a:extLst>
                </a:gridCol>
                <a:gridCol w="884003">
                  <a:extLst>
                    <a:ext uri="{9D8B030D-6E8A-4147-A177-3AD203B41FA5}">
                      <a16:colId xmlns:a16="http://schemas.microsoft.com/office/drawing/2014/main" val="815241934"/>
                    </a:ext>
                  </a:extLst>
                </a:gridCol>
                <a:gridCol w="800492">
                  <a:extLst>
                    <a:ext uri="{9D8B030D-6E8A-4147-A177-3AD203B41FA5}">
                      <a16:colId xmlns:a16="http://schemas.microsoft.com/office/drawing/2014/main" val="1920526089"/>
                    </a:ext>
                  </a:extLst>
                </a:gridCol>
                <a:gridCol w="2427299">
                  <a:extLst>
                    <a:ext uri="{9D8B030D-6E8A-4147-A177-3AD203B41FA5}">
                      <a16:colId xmlns:a16="http://schemas.microsoft.com/office/drawing/2014/main" val="495189813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Topic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Stand Alone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Length (min)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0660455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Introduction to DCAF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 hour session that covers the basics of what is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0243113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RT Key Concepts Review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This is a refresher of key RT concepts used in the framework.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011660616"/>
                  </a:ext>
                </a:extLst>
              </a:tr>
              <a:tr h="58017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Using LabVIEW Objects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Demystifying LabVIEW Objects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It is how to use Objects and frameworks with objects (it is not the object-oriented training by CustEd).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78261838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Components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 and deeper dive into what are the decaf components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2472721047"/>
                  </a:ext>
                </a:extLst>
              </a:tr>
              <a:tr h="58017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Designing an application with DCAF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design an application with DCAF and make modules.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9875581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Module Reuse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on modules reuse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4128646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Static Modules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120 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and design of static module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237258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Dynamic Modules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180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and design of dynamic module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74199606"/>
                  </a:ext>
                </a:extLst>
              </a:tr>
              <a:tr h="43513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Debugging with DCAF (RT Debugging)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  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debug DCAF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02155558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Testing and Unit Test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test DCAF Code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10989871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Collaboration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collaborate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24341640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Source Code Control and Git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 general, all AEs should know how to use it. We will cover the basics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29442054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Systemlink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Optional Using System Link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58033495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Introduction to Cyber Security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Yes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Optional Covers the basic of what is encryption and security concerns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2223237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3323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t"/>
            <a:r>
              <a:rPr lang="en-US" b="1" dirty="0"/>
              <a:t>1 - Introduction to DCAF</a:t>
            </a:r>
          </a:p>
          <a:p>
            <a:pPr fontAlgn="t"/>
            <a:r>
              <a:rPr lang="en-US" b="1" dirty="0"/>
              <a:t>2 – Demystifying LabVIEW Object Oriented Programming</a:t>
            </a:r>
          </a:p>
          <a:p>
            <a:pPr fontAlgn="t"/>
            <a:r>
              <a:rPr lang="en-US" b="1" dirty="0"/>
              <a:t>3 – DCAF Components</a:t>
            </a:r>
          </a:p>
          <a:p>
            <a:pPr fontAlgn="t"/>
            <a:r>
              <a:rPr lang="en-US" b="1" dirty="0"/>
              <a:t>4 – Designing an Application with DCAF</a:t>
            </a:r>
          </a:p>
          <a:p>
            <a:pPr fontAlgn="t"/>
            <a:r>
              <a:rPr lang="en-US" b="1" dirty="0"/>
              <a:t>5 – Module Reuse</a:t>
            </a:r>
          </a:p>
          <a:p>
            <a:pPr fontAlgn="t"/>
            <a:r>
              <a:rPr lang="en-US" b="1" dirty="0"/>
              <a:t>6 – Static Modules</a:t>
            </a:r>
          </a:p>
          <a:p>
            <a:pPr fontAlgn="t"/>
            <a:r>
              <a:rPr lang="en-US" b="1" dirty="0"/>
              <a:t>7 –Unit Tests</a:t>
            </a:r>
          </a:p>
          <a:p>
            <a:pPr fontAlgn="t"/>
            <a:r>
              <a:rPr lang="en-US" b="1" dirty="0"/>
              <a:t>8 –Debugging</a:t>
            </a:r>
          </a:p>
          <a:p>
            <a:pPr fontAlgn="t"/>
            <a:r>
              <a:rPr lang="en-US" b="1" dirty="0"/>
              <a:t>9 – Dynamic Modules</a:t>
            </a:r>
          </a:p>
          <a:p>
            <a:pPr fontAlgn="t"/>
            <a:r>
              <a:rPr lang="en-US" b="1"/>
              <a:t>10 – Source Code Control and GIT</a:t>
            </a:r>
          </a:p>
          <a:p>
            <a:pPr marL="0" indent="0" fontAlgn="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t"/>
            <a:r>
              <a:rPr lang="en-US" b="1" dirty="0"/>
              <a:t>Appendix A – </a:t>
            </a:r>
            <a:r>
              <a:rPr lang="en-US" b="1" dirty="0" err="1"/>
              <a:t>Systemlink</a:t>
            </a:r>
            <a:r>
              <a:rPr lang="en-US" b="1" dirty="0"/>
              <a:t> and DCAF</a:t>
            </a:r>
          </a:p>
          <a:p>
            <a:pPr fontAlgn="t"/>
            <a:r>
              <a:rPr lang="en-US" b="1" dirty="0"/>
              <a:t>Appendix B – Cybersecurity</a:t>
            </a:r>
          </a:p>
          <a:p>
            <a:pPr fontAlgn="t"/>
            <a:r>
              <a:rPr lang="en-US" b="1" dirty="0"/>
              <a:t>Appendix C – RT Key Components Overview</a:t>
            </a:r>
          </a:p>
          <a:p>
            <a:pPr marL="0" indent="0" fontAlgn="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80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Lecture and Exercises</a:t>
            </a:r>
          </a:p>
          <a:p>
            <a:r>
              <a:rPr lang="en-US" sz="3200" dirty="0"/>
              <a:t>Lectures are guidelines for discussion</a:t>
            </a:r>
          </a:p>
          <a:p>
            <a:r>
              <a:rPr lang="en-US" sz="3200" dirty="0"/>
              <a:t>Exercises are a time to experiment</a:t>
            </a:r>
          </a:p>
          <a:p>
            <a:r>
              <a:rPr lang="en-US" sz="3200" dirty="0"/>
              <a:t>Work on your project!</a:t>
            </a:r>
          </a:p>
        </p:txBody>
      </p:sp>
      <p:pic>
        <p:nvPicPr>
          <p:cNvPr id="1029" name="Picture 5" descr="C:\Users\bkinding\AppData\Local\Microsoft\Windows\Temporary Internet Files\Content.IE5\PQDYA1UZ\MC900441428[1]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5076" y="3916998"/>
            <a:ext cx="2041524" cy="20415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56487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ni.com/DCAF</a:t>
            </a:r>
          </a:p>
          <a:p>
            <a:pPr lvl="1"/>
            <a:r>
              <a:rPr lang="en-US" dirty="0"/>
              <a:t>Getting started material</a:t>
            </a:r>
          </a:p>
          <a:p>
            <a:pPr lvl="1"/>
            <a:r>
              <a:rPr lang="en-US" dirty="0"/>
              <a:t>Support forum</a:t>
            </a:r>
          </a:p>
          <a:p>
            <a:r>
              <a:rPr lang="en-US" dirty="0"/>
              <a:t>github.com/LabVIEW-DCAF</a:t>
            </a:r>
          </a:p>
          <a:p>
            <a:pPr lvl="1"/>
            <a:r>
              <a:rPr lang="en-US" dirty="0"/>
              <a:t>Issue reporting</a:t>
            </a:r>
          </a:p>
          <a:p>
            <a:pPr lvl="1"/>
            <a:r>
              <a:rPr lang="en-US" dirty="0"/>
              <a:t>Pull requests welcome!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100" y="1061088"/>
            <a:ext cx="6006951" cy="390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03533"/>
      </p:ext>
    </p:extLst>
  </p:cSld>
  <p:clrMapOvr>
    <a:masterClrMapping/>
  </p:clrMapOvr>
</p:sld>
</file>

<file path=ppt/theme/theme1.xml><?xml version="1.0" encoding="utf-8"?>
<a:theme xmlns:a="http://schemas.openxmlformats.org/drawingml/2006/main" name="2017 Corporate Template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rot="0" spcFirstLastPara="0" vertOverflow="overflow" horzOverflow="overflow" vert="horz" wrap="square" lIns="0" tIns="45720" rIns="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17 Corporate Template" id="{28331664-C023-C541-A80B-B2FC1F598E91}" vid="{36D5F756-5BA9-EB4E-AAF4-1242F18687D1}"/>
    </a:ext>
  </a:extLst>
</a:theme>
</file>

<file path=ppt/theme/theme2.xml><?xml version="1.0" encoding="utf-8"?>
<a:theme xmlns:a="http://schemas.openxmlformats.org/drawingml/2006/main" name="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88E14A6D-0EF7-604C-9F69-C747A874853F}"/>
    </a:ext>
  </a:extLst>
</a:theme>
</file>

<file path=ppt/theme/theme3.xml><?xml version="1.0" encoding="utf-8"?>
<a:theme xmlns:a="http://schemas.openxmlformats.org/drawingml/2006/main" name="Customer 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651CEC8E-94E1-514B-B60B-6F5AA6D82545}"/>
    </a:ext>
  </a:extLst>
</a:theme>
</file>

<file path=ppt/theme/theme4.xml><?xml version="1.0" encoding="utf-8"?>
<a:theme xmlns:a="http://schemas.openxmlformats.org/drawingml/2006/main" name="Corporate Template_2016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E7BDBA98-48A4-F74C-B48B-063E9F08EA57}"/>
    </a:ext>
  </a:extLst>
</a:theme>
</file>

<file path=ppt/theme/theme5.xml><?xml version="1.0" encoding="utf-8"?>
<a:theme xmlns:a="http://schemas.openxmlformats.org/drawingml/2006/main" name="Corporate Template_2016 Confidential">
  <a:themeElements>
    <a:clrScheme name="Custom 1">
      <a:dk1>
        <a:srgbClr val="000000"/>
      </a:dk1>
      <a:lt1>
        <a:srgbClr val="FFFFFF"/>
      </a:lt1>
      <a:dk2>
        <a:srgbClr val="0070C0"/>
      </a:dk2>
      <a:lt2>
        <a:srgbClr val="F5F5F5"/>
      </a:lt2>
      <a:accent1>
        <a:srgbClr val="0070C0"/>
      </a:accent1>
      <a:accent2>
        <a:srgbClr val="C00000"/>
      </a:accent2>
      <a:accent3>
        <a:srgbClr val="009800"/>
      </a:accent3>
      <a:accent4>
        <a:srgbClr val="FEC313"/>
      </a:accent4>
      <a:accent5>
        <a:srgbClr val="F15A22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0A60A3"/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43DD11F3-3289-2745-8FC9-D21CE4879271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DCAF 5 min 2018</Template>
  <TotalTime>20</TotalTime>
  <Words>396</Words>
  <Application>Microsoft Office PowerPoint</Application>
  <PresentationFormat>Widescreen</PresentationFormat>
  <Paragraphs>95</Paragraphs>
  <Slides>7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Helvetica Neue Light</vt:lpstr>
      <vt:lpstr>Univers LT Std 45 Light</vt:lpstr>
      <vt:lpstr>Wingdings</vt:lpstr>
      <vt:lpstr>2017 Corporate Template</vt:lpstr>
      <vt:lpstr>Confidential_Corporate Template_2017</vt:lpstr>
      <vt:lpstr>Customer Confidential_Corporate Template_2017</vt:lpstr>
      <vt:lpstr>Corporate Template_2016</vt:lpstr>
      <vt:lpstr>Corporate Template_2016 Confidential</vt:lpstr>
      <vt:lpstr>PowerPoint Presentation</vt:lpstr>
      <vt:lpstr>Distributed Control and Automation Framework (DCAF)</vt:lpstr>
      <vt:lpstr>Agenda</vt:lpstr>
      <vt:lpstr>Agenda</vt:lpstr>
      <vt:lpstr>Agenda</vt:lpstr>
      <vt:lpstr>Format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Celis</dc:creator>
  <cp:lastModifiedBy>Benjamin</cp:lastModifiedBy>
  <cp:revision>10</cp:revision>
  <dcterms:created xsi:type="dcterms:W3CDTF">2018-06-06T22:37:37Z</dcterms:created>
  <dcterms:modified xsi:type="dcterms:W3CDTF">2018-06-18T18:42:04Z</dcterms:modified>
</cp:coreProperties>
</file>

<file path=docProps/thumbnail.jpeg>
</file>